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61" r:id="rId5"/>
    <p:sldId id="258" r:id="rId6"/>
    <p:sldId id="260" r:id="rId7"/>
    <p:sldId id="265" r:id="rId8"/>
    <p:sldId id="274" r:id="rId9"/>
    <p:sldId id="273" r:id="rId10"/>
    <p:sldId id="266" r:id="rId11"/>
    <p:sldId id="267" r:id="rId12"/>
    <p:sldId id="275" r:id="rId13"/>
    <p:sldId id="276" r:id="rId14"/>
    <p:sldId id="277" r:id="rId15"/>
    <p:sldId id="278" r:id="rId16"/>
    <p:sldId id="279" r:id="rId17"/>
    <p:sldId id="268" r:id="rId18"/>
    <p:sldId id="262" r:id="rId19"/>
    <p:sldId id="259" r:id="rId20"/>
    <p:sldId id="264" r:id="rId21"/>
    <p:sldId id="281" r:id="rId22"/>
    <p:sldId id="282" r:id="rId23"/>
    <p:sldId id="283" r:id="rId24"/>
    <p:sldId id="284" r:id="rId25"/>
    <p:sldId id="285" r:id="rId26"/>
    <p:sldId id="289" r:id="rId27"/>
    <p:sldId id="290" r:id="rId28"/>
    <p:sldId id="295" r:id="rId29"/>
    <p:sldId id="286" r:id="rId30"/>
    <p:sldId id="288" r:id="rId31"/>
    <p:sldId id="291" r:id="rId32"/>
    <p:sldId id="292" r:id="rId33"/>
    <p:sldId id="293" r:id="rId34"/>
    <p:sldId id="296" r:id="rId35"/>
    <p:sldId id="297" r:id="rId36"/>
    <p:sldId id="298" r:id="rId37"/>
    <p:sldId id="299" r:id="rId38"/>
    <p:sldId id="300" r:id="rId39"/>
    <p:sldId id="301" r:id="rId40"/>
    <p:sldId id="269" r:id="rId41"/>
    <p:sldId id="270" r:id="rId42"/>
    <p:sldId id="271" r:id="rId43"/>
    <p:sldId id="26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513" autoAdjust="0"/>
    <p:restoredTop sz="94660"/>
  </p:normalViewPr>
  <p:slideViewPr>
    <p:cSldViewPr>
      <p:cViewPr>
        <p:scale>
          <a:sx n="50" d="100"/>
          <a:sy n="50" d="100"/>
        </p:scale>
        <p:origin x="-252" y="-2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A315BAB-3ECA-4449-BA31-21306383AB3D}" type="datetimeFigureOut">
              <a:rPr lang="en-US" smtClean="0"/>
              <a:pPr/>
              <a:t>6/2/2018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FB48C93-835B-4FC4-825E-8B379486540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in.element14.com/w/c/semiconductors-ics/microcontrollers-mcu/8-bit-microcontrollers-mcu?supply-voltage-max=5.5v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amadnya\AppData\Local\Microsoft\Windows\INetCache\IE\SLOWVD1I\VID_20180531_170655%5b1%5d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romation.com/Downloads/Data/emfr_c.pdf" TargetMode="External"/><Relationship Id="rId2" Type="http://schemas.openxmlformats.org/officeDocument/2006/relationships/hyperlink" Target="http://www.microchip.com/ParamChartSearch/chart.aspx?branchID=107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stequity.com/documents/pdf/applications/wi-fi-module-an.pdf-" TargetMode="External"/><Relationship Id="rId5" Type="http://schemas.openxmlformats.org/officeDocument/2006/relationships/hyperlink" Target="http://ww1.microchip.com/downloads/en/AppNotes/01488A.pdf-" TargetMode="External"/><Relationship Id="rId4" Type="http://schemas.openxmlformats.org/officeDocument/2006/relationships/hyperlink" Target="http://ww1.microchip.com/downloads/en/devicedoc/39666f.pdf-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 </a:t>
            </a:r>
            <a:r>
              <a:rPr lang="en-IN" sz="4900" b="1" dirty="0">
                <a:latin typeface="Times New Roman" pitchFamily="18" charset="0"/>
                <a:cs typeface="Times New Roman" pitchFamily="18" charset="0"/>
              </a:rPr>
              <a:t>Wireless Portable Pyrometer</a:t>
            </a:r>
            <a:endParaRPr lang="en-IN" sz="4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IN" dirty="0" smtClean="0"/>
              <a:t>                                  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By :</a:t>
            </a:r>
          </a:p>
          <a:p>
            <a:pPr algn="r"/>
            <a:r>
              <a:rPr lang="en-IN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Bhushan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Borse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IN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Deepesh</a:t>
            </a:r>
            <a:r>
              <a:rPr lang="en-I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Sonigra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Samadnya</a:t>
            </a:r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Kalaskar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DESCRIPTION</a:t>
            </a:r>
            <a:endParaRPr lang="en-IN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The microcontroller (PIC) is used to do all the logical operations needed and acts as a communication medium between input and output components.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ADC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The output of thermocouple simulator (in mV) is given as an input to ADC. The ADC is used to convert these values to the corresponding count.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Temperature Sensor 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The temperature sensor is used for sensing the room temperature. This sensor is used for minimizing the Cold Junction Compensation.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EEPROM 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It is used to store the readings along with the date and time of recording. It can store the data for a couple of months.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6995120" cy="778098"/>
          </a:xfrm>
        </p:spPr>
        <p:txBody>
          <a:bodyPr>
            <a:normAutofit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   DESCRIPTION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KEYS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They work as an user interface. They will solve the purpose of navigating through the menu.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LED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They are used to indicate the current status of the device.</a:t>
            </a:r>
          </a:p>
          <a:p>
            <a:pPr algn="just"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RTC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To provide more accurate date and time as compared to the on chip RTC.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Wi-Fi module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It transfers the readings to a remote wireless display. This fulfills the wireless aspects of our device.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Power Supply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Battery charging facility which makes the device portable and enables recharging whenever required.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6635080" cy="922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 smtClean="0">
                <a:latin typeface="Times New Roman" pitchFamily="18" charset="0"/>
                <a:cs typeface="Times New Roman" pitchFamily="18" charset="0"/>
              </a:rPr>
              <a:t> WORKING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908720"/>
            <a:ext cx="8280920" cy="5400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First of all, the thermocouple simulator provides mV readings corresponding to the temperatures ranging between 1000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 to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1600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These readings are given as an input to the ADC. The ADC generates the count which is sent to the microcontroller through SPI.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Further, the temperature value is displayed on a 3.5 LCD display.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set of readings is saved in the EEPROM through I2C.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keys can be used to navigate through the menu.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RTC provides with the date and time update to ensure proper ordered set of readings.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Wi-Fi module is used to send the readings on a distant wireless display. Wi-Fi module is interfaced via UART.</a:t>
            </a: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LED is used to indicate the current status of the device such as battery level, ready status, measure, complete and error.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59016" cy="85010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COMPONENT SELECTION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1043608" y="1628800"/>
          <a:ext cx="6624735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161"/>
                <a:gridCol w="1332733"/>
                <a:gridCol w="1324947"/>
                <a:gridCol w="1324947"/>
                <a:gridCol w="1324947"/>
              </a:tblGrid>
              <a:tr h="4960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Manufacturer and Part No.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MCP3421A0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97585" algn="l"/>
                        </a:tabLs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MCP3201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ADS1247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ADS1248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4565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Resolution (Bits)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18bit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10bit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24bit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24bit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565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Sampling Rate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3.75SPS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22.3kSPS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2kSPS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2kSPS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60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Supply Voltage Max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5.5V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5.5V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5.5V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5.5V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60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ADC / DAC Case Style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SOT-23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SOT-23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TSSOP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TSSOP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565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No. of Pins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6 Pins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5 Pins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20 Pins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28 pins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565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Data Interface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I2C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I2C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Serial, SPI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Serial, SPI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4405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Range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Single 8-Bit Sigma-Delta ADCs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Single 10-Bit SAR ADCs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Quad 24-Bit Sigma-Delta ADCs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Octal 24-Bit Sigma-Delta ADCs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565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Price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Rs.112.76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Rs.112.76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Rs.789.64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Rs.805.12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43608" y="1268760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ADC SELECTED-ADS1247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83152" cy="77809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COMPONENT SELECTION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043608" y="1556792"/>
          <a:ext cx="6408711" cy="2736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237"/>
                <a:gridCol w="2136237"/>
                <a:gridCol w="2136237"/>
              </a:tblGrid>
              <a:tr h="6253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Parameter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PCF8563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DS1307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601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Interface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latin typeface="Times New Roman"/>
                          <a:ea typeface="Calibri"/>
                          <a:cs typeface="Times New Roman"/>
                        </a:rPr>
                        <a:t>Via two-line bidirectional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IN" sz="1200" dirty="0">
                          <a:latin typeface="Times New Roman"/>
                          <a:ea typeface="Calibri"/>
                          <a:cs typeface="Times New Roman"/>
                        </a:rPr>
                        <a:t>I2C-bus.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I2C Serial Interface </a:t>
                      </a:r>
                      <a:endParaRPr lang="en-US" sz="1200">
                        <a:solidFill>
                          <a:srgbClr val="000000"/>
                        </a:solidFill>
                        <a:latin typeface="Arabic Transparent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6253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Oscillator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IN" sz="1200">
                          <a:latin typeface="Times New Roman"/>
                          <a:ea typeface="Calibri"/>
                          <a:cs typeface="Times New Roman"/>
                        </a:rPr>
                        <a:t>On-chip 32.768 kHz oscillator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External 32.768kHz crystal.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539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Price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Rs. 104.00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  <a:tabLst>
                          <a:tab pos="0" algn="l"/>
                          <a:tab pos="228600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Rs. 235.00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3608" y="105273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RTC SELECTED – PCF8563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03032" cy="706090"/>
          </a:xfrm>
        </p:spPr>
        <p:txBody>
          <a:bodyPr/>
          <a:lstStyle/>
          <a:p>
            <a:r>
              <a:rPr lang="en-US" b="1" dirty="0" smtClean="0"/>
              <a:t>COMPONENT SELECTION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134076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WIFI SELECTED – ESP8266-01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"/>
          </p:nvPr>
        </p:nvGraphicFramePr>
        <p:xfrm>
          <a:off x="1043608" y="1772816"/>
          <a:ext cx="649106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213"/>
                <a:gridCol w="1298213"/>
                <a:gridCol w="1298213"/>
                <a:gridCol w="1298213"/>
                <a:gridCol w="1298213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Parameters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ESP 8266 - 01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ESP 8266 - 02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ESP 8266 - 05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ESP 8266 - 12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 b="1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Form Factor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Small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Small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Medium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Large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Pricing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Rs. 250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Rs. 340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Rs. 430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8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Rs. 255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1600" y="357301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ROOM TEMP. SENSOR SELECTED – DS18B20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3608" y="4005064"/>
          <a:ext cx="6144345" cy="181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115"/>
                <a:gridCol w="2048115"/>
                <a:gridCol w="2048115"/>
              </a:tblGrid>
              <a:tr h="3629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Parameter 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LM92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DS18B20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29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Interface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IN" sz="1200">
                          <a:latin typeface="Times New Roman"/>
                          <a:ea typeface="Calibri"/>
                          <a:cs typeface="Times New Roman"/>
                        </a:rPr>
                        <a:t>I2CSerial Bus interface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1-Wire bus 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29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Temp. measurement Range 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IN" sz="1200">
                          <a:latin typeface="Times New Roman"/>
                          <a:ea typeface="Calibri"/>
                          <a:cs typeface="Times New Roman"/>
                        </a:rPr>
                        <a:t>−25°C to 150°C,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-55°C to +125°C </a:t>
                      </a:r>
                      <a:endParaRPr lang="en-US" sz="1200">
                        <a:solidFill>
                          <a:srgbClr val="000000"/>
                        </a:solidFill>
                        <a:latin typeface="Arabic Transparent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629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Accuracy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IN" sz="1200">
                          <a:latin typeface="Times New Roman"/>
                          <a:ea typeface="Calibri"/>
                          <a:cs typeface="Times New Roman"/>
                        </a:rPr>
                        <a:t>±0.5°C for 10°C to 50°C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±0.5°C for -10°C to +85°C </a:t>
                      </a:r>
                      <a:endParaRPr lang="en-US" sz="1200">
                        <a:solidFill>
                          <a:srgbClr val="000000"/>
                        </a:solidFill>
                        <a:latin typeface="Arabic Transparent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6295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Price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IN" sz="1200">
                          <a:latin typeface="Times New Roman"/>
                          <a:ea typeface="Calibri"/>
                          <a:cs typeface="Times New Roman"/>
                        </a:rPr>
                        <a:t>Rs.656.00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Times New Roman"/>
                          <a:ea typeface="Calibri"/>
                        </a:rPr>
                        <a:t>Rs.360</a:t>
                      </a:r>
                      <a:endParaRPr lang="en-US" sz="1200" dirty="0">
                        <a:solidFill>
                          <a:srgbClr val="000000"/>
                        </a:solidFill>
                        <a:latin typeface="Arabic Transparent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9136" cy="994122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COMPONENT SELECTION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539552" y="1772816"/>
          <a:ext cx="6768753" cy="4581906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26043"/>
                <a:gridCol w="1593242"/>
                <a:gridCol w="1816007"/>
                <a:gridCol w="1733461"/>
              </a:tblGrid>
              <a:tr h="3708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Manufacturer and Part No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PIC18F65K90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PIC16F1938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PIC16F1939</a:t>
                      </a:r>
                      <a:endParaRPr lang="en-US" sz="12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4572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Program </a:t>
                      </a: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Memory Size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32KB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28KB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28KB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RAM Memory Size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2KB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1KB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1KB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EEPROM size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1024B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256B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256B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No. of Pins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4572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4572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28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MCU Case Style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TQFP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SOIC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DIP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No. of I/O's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53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36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Embedded Interface Type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EUSART, I2C, SPI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EUSART, I2C, SPI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EUSART, I2C, SPI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Supply Voltage Max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  <a:hlinkClick r:id="rId2"/>
                        </a:rPr>
                        <a:t>5.5V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5.5V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5.5V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Supply Voltage Min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4572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1.8V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4572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1.8V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4572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1.8V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LCD segments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132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96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333333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Price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Rs.295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Rs.163.28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Times New Roman"/>
                        </a:rPr>
                        <a:t>Rs.181.51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11560" y="1268760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MICROCONTROLLER – PIC18F65K90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0"/>
            <a:ext cx="6572296" cy="71435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Schematic design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4" descr="1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4282" y="642918"/>
            <a:ext cx="8929718" cy="60007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latin typeface="Times New Roman" pitchFamily="18" charset="0"/>
                <a:cs typeface="Times New Roman" pitchFamily="18" charset="0"/>
              </a:rPr>
              <a:t>Expected Results</a:t>
            </a:r>
            <a:r>
              <a:rPr lang="en-IN" dirty="0"/>
              <a:t/>
            </a:r>
            <a:br>
              <a:rPr lang="en-IN" dirty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device should be able to measure the temperature of  molten metal which is at 1000</a:t>
            </a:r>
            <a:r>
              <a:rPr lang="en-IN" sz="3800" baseline="30000" dirty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C to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1700</a:t>
            </a:r>
            <a:r>
              <a:rPr lang="en-IN" sz="38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required accuracy, resolution and precision should be achieved through meticulous coding and hardware implementation. </a:t>
            </a:r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600" dirty="0" smtClean="0">
                <a:latin typeface="Times New Roman" pitchFamily="18" charset="0"/>
                <a:cs typeface="Times New Roman" pitchFamily="18" charset="0"/>
              </a:rPr>
              <a:t>The in built Data Logger eliminates human errors in keeping the records.</a:t>
            </a:r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collected data should be displayed on a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display </a:t>
            </a:r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through the </a:t>
            </a:r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Wi-Fi </a:t>
            </a:r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module and simultaneously saved in the memory.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64704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METHODOLOGY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Hardware requirements</a:t>
            </a:r>
          </a:p>
          <a:p>
            <a:pPr lvl="0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Thermocouple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(R type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) simulator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>
                <a:latin typeface="Times New Roman" pitchFamily="18" charset="0"/>
                <a:cs typeface="Times New Roman" pitchFamily="18" charset="0"/>
              </a:rPr>
              <a:t> Microcontroller			</a:t>
            </a:r>
          </a:p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Wi-Fi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module					</a:t>
            </a:r>
          </a:p>
          <a:p>
            <a:pPr lvl="0"/>
            <a:r>
              <a:rPr lang="en-IN" dirty="0">
                <a:latin typeface="Times New Roman" pitchFamily="18" charset="0"/>
                <a:cs typeface="Times New Roman" pitchFamily="18" charset="0"/>
              </a:rPr>
              <a:t>LCD                                                                           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>
                <a:latin typeface="Times New Roman" pitchFamily="18" charset="0"/>
                <a:cs typeface="Times New Roman" pitchFamily="18" charset="0"/>
              </a:rPr>
              <a:t>ADC</a:t>
            </a:r>
          </a:p>
          <a:p>
            <a:pPr lvl="0"/>
            <a:r>
              <a:rPr lang="en-IN" dirty="0">
                <a:latin typeface="Times New Roman" pitchFamily="18" charset="0"/>
                <a:cs typeface="Times New Roman" pitchFamily="18" charset="0"/>
              </a:rPr>
              <a:t>Reference room temp. sensor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RTC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1547665" y="1160635"/>
          <a:ext cx="5472608" cy="5436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934"/>
                <a:gridCol w="2450421"/>
                <a:gridCol w="1470253"/>
              </a:tblGrid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CHAPTER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TITLE</a:t>
                      </a:r>
                      <a:endParaRPr lang="en-US" sz="11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SLIDE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NO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.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Introduction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Objectives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System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Block Diagram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6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Literature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Survey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5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10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9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Working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Component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Selection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86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Schematic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Diagram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17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9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Expected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Results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19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Methodology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20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11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Project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 Plan</a:t>
                      </a:r>
                      <a:endParaRPr lang="en-US" sz="12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22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79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12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Work </a:t>
                      </a: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Distribution</a:t>
                      </a:r>
                      <a:endParaRPr lang="en-US" sz="12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23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79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13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PCB 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Layout</a:t>
                      </a:r>
                      <a:endParaRPr lang="en-US" sz="1200" dirty="0" smtClean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79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14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Results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26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Conclusion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16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Future Scope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41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55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17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References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885825" algn="l"/>
                        </a:tabLst>
                      </a:pPr>
                      <a:r>
                        <a:rPr lang="en-US" sz="1100" dirty="0" smtClean="0">
                          <a:latin typeface="Calibri"/>
                          <a:ea typeface="Calibri"/>
                          <a:cs typeface="Times New Roman"/>
                        </a:rPr>
                        <a:t>42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METHODOLOGY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  <a:p>
            <a:endParaRPr lang="en-IN" sz="2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IDE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Power Pad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ORCAD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Solutions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Logic Port – logic analyzer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Hi-Tech Compiler</a:t>
            </a: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Esplorer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- Wi-Fi module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PROJECT PLAN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971600" y="1196754"/>
          <a:ext cx="6840760" cy="5261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80"/>
                <a:gridCol w="3420380"/>
              </a:tblGrid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MONTH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TASK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 dirty="0">
                          <a:latin typeface="Times New Roman"/>
                          <a:ea typeface="Calibri"/>
                          <a:cs typeface="Times New Roman"/>
                        </a:rPr>
                        <a:t>MONTH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b="1">
                          <a:latin typeface="Times New Roman"/>
                          <a:ea typeface="Calibri"/>
                          <a:cs typeface="Times New Roman"/>
                        </a:rPr>
                        <a:t>TASK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June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Topic Selection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July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 Literature Survey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756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August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Specification document, Block Diagram and Component Selection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September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Schematic Entry (ORCAD)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378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October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Art Work Layout, (2 weeks) SPI coding, I2C bit banging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79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November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Microcontroller </a:t>
                      </a: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coding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24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December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Software testing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January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PCB layout ready (6 weeks)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683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February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 Component placement, </a:t>
                      </a: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PCB soldering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010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March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UART testing</a:t>
                      </a:r>
                      <a:r>
                        <a:rPr lang="en-US" sz="1200" baseline="0" dirty="0" smtClean="0">
                          <a:latin typeface="Times New Roman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ADC stability check, LCD, Keypad testing and coding 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April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 smtClean="0">
                          <a:latin typeface="Times New Roman"/>
                          <a:ea typeface="Calibri"/>
                          <a:cs typeface="Times New Roman"/>
                        </a:rPr>
                        <a:t>Wi-Fi module coding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89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May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Unit Testing for final product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78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June</a:t>
                      </a:r>
                      <a:endParaRPr lang="en-US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dirty="0">
                          <a:latin typeface="Times New Roman"/>
                          <a:ea typeface="Calibri"/>
                          <a:cs typeface="Times New Roman"/>
                        </a:rPr>
                        <a:t>Final Project Report </a:t>
                      </a:r>
                      <a:endParaRPr lang="en-US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6615130" cy="5715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WORK DISTRIBUTION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928662" y="1285860"/>
          <a:ext cx="6858049" cy="528641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13883"/>
                <a:gridCol w="1714722"/>
                <a:gridCol w="1714722"/>
                <a:gridCol w="1714722"/>
              </a:tblGrid>
              <a:tr h="17063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/>
                        <a:t>MONTH </a:t>
                      </a:r>
                      <a:endParaRPr lang="en-IN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Bhushan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Deepesh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Samadnya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5118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June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Requirement gathering,</a:t>
                      </a:r>
                      <a:endParaRPr lang="en-IN" sz="800"/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Literature survey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Requirement gathering,</a:t>
                      </a:r>
                      <a:endParaRPr lang="en-IN" sz="800"/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Literature survey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Requirement gathering,</a:t>
                      </a:r>
                      <a:endParaRPr lang="en-IN" sz="800"/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Literature survey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6825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July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Comparative study for component selection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/>
                        <a:t>Specification requirements, memory, accuracy calculations</a:t>
                      </a:r>
                      <a:endParaRPr lang="en-IN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Comparative study for component selection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2225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August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Block Diagram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Block Diagram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Block Diagram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931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September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Power supply design, battery charging circuit, selection of Wi-Fi module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I2C, SPI,UART interface distribution, compatibility calculations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LCD segment allocation, Project Report  and Documentation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2225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October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Timer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Schematic design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Schematic design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5118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November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Netlist correction, Footprint allocation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Art work layout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I2C coding, UART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5118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December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PCB Layout  check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Microcontroller start up code, SPI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PCB Layout check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2225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January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PCB soldering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UART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PCB soldering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2225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February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Unit Testing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ADC coding 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Unit testing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3412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March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Interrupt based timer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LCD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I2C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51189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April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Unit Testing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Temperature calculation coding</a:t>
                      </a:r>
                      <a:endParaRPr lang="en-IN" sz="800"/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Wi-Fi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Temperature calculation coding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  <a:tr h="22256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900"/>
                        <a:t>May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Unit Testing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/>
                        <a:t>Unit Testing</a:t>
                      </a:r>
                      <a:endParaRPr lang="en-IN" sz="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/>
                        <a:t>Unit Testing</a:t>
                      </a:r>
                      <a:endParaRPr lang="en-IN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069" marR="52069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PCB LAYOUT</a:t>
            </a:r>
            <a:endParaRPr lang="en-US" b="1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55576" y="1772816"/>
            <a:ext cx="7416824" cy="39676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PCB LAYOUT</a:t>
            </a:r>
            <a:endParaRPr lang="en-US" b="1" dirty="0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73577" y="1772816"/>
            <a:ext cx="7526815" cy="41764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PCB LAYOUT</a:t>
            </a:r>
            <a:endParaRPr lang="en-US" b="1" dirty="0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1700808"/>
            <a:ext cx="4032448" cy="4136512"/>
          </a:xfrm>
        </p:spPr>
      </p:pic>
      <p:pic>
        <p:nvPicPr>
          <p:cNvPr id="5" name="Picture 4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1628800"/>
            <a:ext cx="3672408" cy="4241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 TESTING</a:t>
            </a:r>
            <a:endParaRPr lang="en-US" dirty="0"/>
          </a:p>
        </p:txBody>
      </p:sp>
      <p:pic>
        <p:nvPicPr>
          <p:cNvPr id="4" name="Content Placeholder 3" descr="IMG_20180222_161536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2204864"/>
            <a:ext cx="6498167" cy="3745082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 test for 2.5 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IMG_20180222_1615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628800"/>
            <a:ext cx="4896544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 test for -2.5 V</a:t>
            </a:r>
            <a:endParaRPr lang="en-US" dirty="0"/>
          </a:p>
        </p:txBody>
      </p:sp>
      <p:pic>
        <p:nvPicPr>
          <p:cNvPr id="4" name="Content Placeholder 3" descr="IMG_20180227_182513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41916" y="1857364"/>
            <a:ext cx="6798436" cy="4616461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UART INITIALIZE</a:t>
            </a:r>
            <a:endParaRPr lang="en-US" dirty="0"/>
          </a:p>
        </p:txBody>
      </p:sp>
      <p:pic>
        <p:nvPicPr>
          <p:cNvPr id="5" name="Picture 4" descr="IMG-20180210-WA0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204864"/>
            <a:ext cx="5070892" cy="4331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IN" sz="4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4000" dirty="0">
                <a:latin typeface="Times New Roman" pitchFamily="18" charset="0"/>
                <a:cs typeface="Times New Roman" pitchFamily="18" charset="0"/>
              </a:rPr>
            </a:br>
            <a:endParaRPr lang="en-I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Pyrometer is suited for the measurement of temperature of objects or any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surfaces.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For example, in the foundry industry reliable measurement of the temperature is essential as when the metal cools down it should attain certain temperature to display tensile properties.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pyrometer makes it possible for </a:t>
            </a:r>
            <a:r>
              <a:rPr lang="en-IN" i="0" dirty="0" smtClean="0">
                <a:latin typeface="Times New Roman" pitchFamily="18" charset="0"/>
                <a:cs typeface="Times New Roman" pitchFamily="18" charset="0"/>
              </a:rPr>
              <a:t>foundries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to gain new insight into what temperature levels are at the </a:t>
            </a:r>
            <a:r>
              <a:rPr lang="en-IN" i="0" dirty="0" smtClean="0">
                <a:latin typeface="Times New Roman" pitchFamily="18" charset="0"/>
                <a:cs typeface="Times New Roman" pitchFamily="18" charset="0"/>
              </a:rPr>
              <a:t>mould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 or die during the casting process.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TESTING for minimum count</a:t>
            </a:r>
            <a:endParaRPr lang="en-US" dirty="0"/>
          </a:p>
        </p:txBody>
      </p:sp>
      <p:pic>
        <p:nvPicPr>
          <p:cNvPr id="6" name="Content Placeholder 5" descr="IMG_20180315_15510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363390" y="1600200"/>
            <a:ext cx="3655219" cy="487362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on </a:t>
            </a:r>
            <a:r>
              <a:rPr lang="en-US" dirty="0" err="1" smtClean="0"/>
              <a:t>uart</a:t>
            </a:r>
            <a:endParaRPr lang="en-US" dirty="0"/>
          </a:p>
        </p:txBody>
      </p:sp>
      <p:pic>
        <p:nvPicPr>
          <p:cNvPr id="4" name="Content Placeholder 3" descr="IMG_20180315_155107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41916" y="1714488"/>
            <a:ext cx="6498167" cy="4759337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TESTING for maximum count</a:t>
            </a:r>
            <a:endParaRPr lang="en-US" dirty="0"/>
          </a:p>
        </p:txBody>
      </p:sp>
      <p:pic>
        <p:nvPicPr>
          <p:cNvPr id="4" name="Content Placeholder 3" descr="IMG_20180315_154919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2218149" y="1496571"/>
            <a:ext cx="4580666" cy="4873625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on </a:t>
            </a:r>
            <a:r>
              <a:rPr lang="en-US" dirty="0" err="1" smtClean="0"/>
              <a:t>uart</a:t>
            </a:r>
            <a:endParaRPr lang="en-US" dirty="0"/>
          </a:p>
        </p:txBody>
      </p:sp>
      <p:pic>
        <p:nvPicPr>
          <p:cNvPr id="6" name="Content Placeholder 5" descr="IMG_20180315_154915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41916" y="1857364"/>
            <a:ext cx="6498167" cy="4616461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Lcd</a:t>
            </a:r>
            <a:r>
              <a:rPr lang="en-IN" dirty="0" smtClean="0"/>
              <a:t> output</a:t>
            </a:r>
            <a:endParaRPr lang="en-IN" dirty="0"/>
          </a:p>
        </p:txBody>
      </p:sp>
      <p:pic>
        <p:nvPicPr>
          <p:cNvPr id="4" name="Content Placeholder 3" descr="lcd.png"/>
          <p:cNvPicPr>
            <a:picLocks noGrp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90785"/>
            <a:ext cx="7467600" cy="42924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LED INDICATOR OUTPUT</a:t>
            </a:r>
            <a:endParaRPr lang="en-IN" dirty="0"/>
          </a:p>
        </p:txBody>
      </p:sp>
      <p:pic>
        <p:nvPicPr>
          <p:cNvPr id="4" name="Content Placeholder 3" descr="IMG_20180510_183625.jpg"/>
          <p:cNvPicPr>
            <a:picLocks noGrp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14348" y="1785926"/>
            <a:ext cx="7000924" cy="442915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Led indicator state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714348" y="1600200"/>
            <a:ext cx="6929486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Logic analyzer</a:t>
            </a:r>
            <a:endParaRPr lang="en-IN" dirty="0"/>
          </a:p>
        </p:txBody>
      </p:sp>
      <p:pic>
        <p:nvPicPr>
          <p:cNvPr id="4" name="Content Placeholder 3" descr="IMG_20180503_153656.jpg"/>
          <p:cNvPicPr>
            <a:picLocks noGrp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325187" y="1888172"/>
            <a:ext cx="6247209" cy="42976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Final product</a:t>
            </a:r>
            <a:endParaRPr lang="en-IN" dirty="0"/>
          </a:p>
        </p:txBody>
      </p:sp>
      <p:pic>
        <p:nvPicPr>
          <p:cNvPr id="4" name="Content Placeholder 3" descr="IMG_20180529_175316.jpg"/>
          <p:cNvPicPr>
            <a:picLocks noGrp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325187" y="1888172"/>
            <a:ext cx="5731625" cy="42976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496" y="0"/>
            <a:ext cx="1328718" cy="41753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demo</a:t>
            </a:r>
            <a:endParaRPr lang="en-IN" dirty="0"/>
          </a:p>
        </p:txBody>
      </p:sp>
      <p:pic>
        <p:nvPicPr>
          <p:cNvPr id="4" name="VID_20180531_170655[1].mp4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85852" y="495904"/>
            <a:ext cx="6286544" cy="5719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f/f9/Molten_metal.jpg/220px-Molten_met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571480"/>
            <a:ext cx="2095500" cy="30861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0034" y="3643314"/>
            <a:ext cx="283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Molten metal before casting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01111374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1714488"/>
            <a:ext cx="5500694" cy="3786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8992" y="5643578"/>
            <a:ext cx="505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Temperature monitoring required from time to time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have gained insight about the various parameters associated with a pyrometer.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learned the importance of meticulous research required to select a particular component.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learned various software tools.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We got an opportunity to learn the steps used to design a product at an industrial level. 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FUTURE SCOPE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Foundry/Furnace: We can use this system in industries where metals are melted at high temperature.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 lvl="0"/>
            <a:r>
              <a:rPr lang="en-US" dirty="0" smtClean="0"/>
              <a:t>Evolve the current wireless pyrometer to a wireless ADC system. It will be more compact and easier </a:t>
            </a:r>
            <a:r>
              <a:rPr lang="en-US" smtClean="0"/>
              <a:t>to </a:t>
            </a:r>
            <a:r>
              <a:rPr lang="en-US" smtClean="0"/>
              <a:t>handle</a:t>
            </a:r>
          </a:p>
          <a:p>
            <a:pPr lvl="0">
              <a:buNone/>
            </a:pPr>
            <a:endParaRPr lang="en-US" dirty="0" smtClean="0"/>
          </a:p>
          <a:p>
            <a:pPr lvl="0"/>
            <a:r>
              <a:rPr lang="en-IN" dirty="0" smtClean="0"/>
              <a:t>Explore the project domain from the point of view of Intelligent Systems.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 lvl="0"/>
            <a:r>
              <a:rPr lang="en-US" dirty="0" smtClean="0"/>
              <a:t> </a:t>
            </a:r>
            <a:r>
              <a:rPr lang="en-IN" dirty="0" smtClean="0"/>
              <a:t>We can make a closed loop system which automatically adjusts the temperature of the furnace with the help of an intelligent machine and Internet of Things.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576" y="1628800"/>
            <a:ext cx="7107560" cy="4369696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 </a:t>
            </a:r>
          </a:p>
          <a:p>
            <a:r>
              <a:rPr lang="en-US" u="sng" dirty="0" smtClean="0">
                <a:hlinkClick r:id="rId2"/>
              </a:rPr>
              <a:t>http://www.microchip.com/ParamChartSearch/chart.aspx?branchID=107-</a:t>
            </a:r>
            <a:r>
              <a:rPr lang="en-US" dirty="0" smtClean="0"/>
              <a:t> Microcontroller selection</a:t>
            </a:r>
          </a:p>
          <a:p>
            <a:endParaRPr lang="en-US" dirty="0" smtClean="0"/>
          </a:p>
          <a:p>
            <a:r>
              <a:rPr lang="en-IN" u="sng" dirty="0" smtClean="0">
                <a:hlinkClick r:id="rId3"/>
              </a:rPr>
              <a:t>http://www.pyromation.com/Downloads/Data/emfr_c.pdf</a:t>
            </a:r>
            <a:r>
              <a:rPr lang="en-US" dirty="0" smtClean="0"/>
              <a:t>- Thermocouple R-type- thermoelectric voltages as a function of temperature chart.</a:t>
            </a:r>
          </a:p>
          <a:p>
            <a:pPr>
              <a:buNone/>
            </a:pPr>
            <a:endParaRPr lang="en-US" dirty="0" smtClean="0"/>
          </a:p>
          <a:p>
            <a:r>
              <a:rPr lang="en-US" u="sng" dirty="0" smtClean="0">
                <a:hlinkClick r:id="rId4"/>
              </a:rPr>
              <a:t>http://ww1.microchip.com/downloads/en/devicedoc/39666f.pdf-</a:t>
            </a:r>
            <a:r>
              <a:rPr lang="en-US" u="sng" dirty="0" smtClean="0"/>
              <a:t> </a:t>
            </a:r>
            <a:r>
              <a:rPr lang="en-US" dirty="0" smtClean="0"/>
              <a:t> AN658 LCD Fundamentals and the LCD Driver Module of 8-Bit PIC MCUs.</a:t>
            </a:r>
          </a:p>
          <a:p>
            <a:pPr>
              <a:buNone/>
            </a:pPr>
            <a:endParaRPr lang="en-US" dirty="0" smtClean="0"/>
          </a:p>
          <a:p>
            <a:r>
              <a:rPr lang="en-US" u="sng" dirty="0" smtClean="0">
                <a:hlinkClick r:id="rId5"/>
              </a:rPr>
              <a:t>http://ww1.microchip.com/downloads/en/AppNotes/01488A.pdf</a:t>
            </a:r>
            <a:r>
              <a:rPr lang="en-IN" u="sng" dirty="0" smtClean="0">
                <a:hlinkClick r:id="rId5"/>
              </a:rPr>
              <a:t>-</a:t>
            </a:r>
            <a:r>
              <a:rPr lang="en-US" dirty="0" smtClean="0"/>
              <a:t> Bit Banging</a:t>
            </a:r>
          </a:p>
          <a:p>
            <a:pPr>
              <a:buNone/>
            </a:pPr>
            <a:endParaRPr lang="en-US" dirty="0" smtClean="0"/>
          </a:p>
          <a:p>
            <a:r>
              <a:rPr lang="en-US" u="sng" dirty="0" smtClean="0">
                <a:hlinkClick r:id="rId6"/>
              </a:rPr>
              <a:t>https://www.testequity.com/documents/pdf/applications/wi-fi-module-an.pdf-</a:t>
            </a:r>
            <a:r>
              <a:rPr lang="en-US" dirty="0" smtClean="0"/>
              <a:t> Wi-Fi module selection guide.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>
              <a:buNone/>
            </a:pPr>
            <a:endParaRPr lang="en-IN" sz="7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7200" dirty="0" smtClean="0">
                <a:latin typeface="Times New Roman" pitchFamily="18" charset="0"/>
                <a:cs typeface="Times New Roman" pitchFamily="18" charset="0"/>
              </a:rPr>
              <a:t>THANK YOU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900" b="1" dirty="0">
                <a:latin typeface="Times New Roman" pitchFamily="18" charset="0"/>
                <a:cs typeface="Times New Roman" pitchFamily="18" charset="0"/>
              </a:rPr>
              <a:t>Objectives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>
                <a:latin typeface="Times New Roman" pitchFamily="18" charset="0"/>
                <a:cs typeface="Times New Roman" pitchFamily="18" charset="0"/>
              </a:rPr>
              <a:t>To design a wireless, portable device which can be used for temperature measurements ranging between 1000</a:t>
            </a:r>
            <a:r>
              <a:rPr lang="en-IN" baseline="30000" dirty="0">
                <a:latin typeface="Times New Roman" pitchFamily="18" charset="0"/>
                <a:cs typeface="Times New Roman" pitchFamily="18" charset="0"/>
              </a:rPr>
              <a:t>o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C 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1700</a:t>
            </a:r>
            <a:r>
              <a:rPr lang="en-IN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/>
            <a:r>
              <a:rPr lang="en-IN" dirty="0">
                <a:latin typeface="Times New Roman" pitchFamily="18" charset="0"/>
                <a:cs typeface="Times New Roman" pitchFamily="18" charset="0"/>
              </a:rPr>
              <a:t>The device should be battery operated.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should be Wireless Connectivity to connect to the display.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Facility for calibration settings through user interaction.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device should display the date and time of the recorded readings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There should be a storage facility for the set of readings (temperatures) measured by the device. 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System Block Diagram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F:\block diagram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748883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4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Literature survey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51520" y="1196752"/>
            <a:ext cx="7673280" cy="527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aim to design a device for foundries which require intermittent temperature monitoring. The device should be able to measure the temperature of molten metal which is at 1000</a:t>
            </a:r>
            <a:r>
              <a:rPr lang="en-US" baseline="30000" dirty="0" smtClean="0"/>
              <a:t>o </a:t>
            </a:r>
            <a:r>
              <a:rPr lang="en-US" dirty="0" smtClean="0"/>
              <a:t>C to 1600</a:t>
            </a:r>
            <a:r>
              <a:rPr lang="en-US" baseline="30000" dirty="0" smtClean="0"/>
              <a:t>o</a:t>
            </a:r>
            <a:r>
              <a:rPr lang="en-US" dirty="0" smtClean="0"/>
              <a:t>C. </a:t>
            </a:r>
          </a:p>
          <a:p>
            <a:r>
              <a:rPr lang="en-US" dirty="0" smtClean="0"/>
              <a:t>The in-built Data Logger eliminates human errors in keeping the records. </a:t>
            </a:r>
          </a:p>
          <a:p>
            <a:r>
              <a:rPr lang="en-US" dirty="0" smtClean="0"/>
              <a:t>We achieve this accuracy by using a Sigma Delta ADC instead of the conventional Dual Slope ADC. </a:t>
            </a:r>
          </a:p>
          <a:p>
            <a:r>
              <a:rPr lang="en-US" dirty="0" smtClean="0"/>
              <a:t>Our design uses a microcontroller which belongs to the SMD packaging type. This enables less usage of on circuit space and makes the circuit compact. </a:t>
            </a:r>
          </a:p>
          <a:p>
            <a:r>
              <a:rPr lang="en-US" dirty="0" smtClean="0"/>
              <a:t>Use of a LCD display instead of an LED display saves the power consumption and makes the device battery efficient.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have focused on making the device portable, it is a handheld unit with a rechargeable battery.</a:t>
            </a:r>
          </a:p>
          <a:p>
            <a:r>
              <a:rPr lang="en-US" dirty="0" smtClean="0"/>
              <a:t>We are providing wireless connectivity between the device and a display with the help of a Wi-Fi module.</a:t>
            </a:r>
          </a:p>
          <a:p>
            <a:r>
              <a:rPr lang="en-US" dirty="0" smtClean="0"/>
              <a:t>The set of measured temperatures along with date and time is stored in EEPROM.</a:t>
            </a:r>
          </a:p>
          <a:p>
            <a:r>
              <a:rPr lang="en-US" dirty="0" smtClean="0"/>
              <a:t>Our product can be easily connected to available data base systems.</a:t>
            </a:r>
          </a:p>
          <a:p>
            <a:r>
              <a:rPr lang="en-US" dirty="0" smtClean="0"/>
              <a:t> </a:t>
            </a:r>
            <a:r>
              <a:rPr lang="en-US" dirty="0" smtClean="0"/>
              <a:t>It provides automatic recording of the temperature, comprehensive documentation of the temperature readings for up to 2 months.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635080" cy="634082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196755"/>
          <a:ext cx="7355160" cy="511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720"/>
                <a:gridCol w="2451720"/>
                <a:gridCol w="2451720"/>
              </a:tblGrid>
              <a:tr h="730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  <a:cs typeface="Times New Roman"/>
                        </a:rPr>
                        <a:t>Parameters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Pyrometers available in market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Wireless portable pyrometer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0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Companies 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Dias, Artech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Our product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036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Method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Infrared technology and fiber optics.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Based on thermocouple sensing.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036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Data transfer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To </a:t>
                      </a: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PC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To </a:t>
                      </a: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PC 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and to wireless display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0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Accuracy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1%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Expected  - 1%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0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  <a:cs typeface="Times New Roman"/>
                        </a:rPr>
                        <a:t>Display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Battery consuming led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</a:rPr>
                        <a:t>Battery saving lcd display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0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  <a:cs typeface="Times New Roman"/>
                        </a:rPr>
                        <a:t>Operating temperature range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1000</a:t>
                      </a:r>
                      <a:r>
                        <a:rPr lang="en-US" sz="1200" baseline="30000" dirty="0">
                          <a:latin typeface="Times New Roman"/>
                          <a:ea typeface="Times New Roman"/>
                          <a:cs typeface="Times New Roman"/>
                        </a:rPr>
                        <a:t>o 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c to 2000</a:t>
                      </a:r>
                      <a:r>
                        <a:rPr lang="en-US" sz="1200" baseline="30000" dirty="0">
                          <a:latin typeface="Times New Roman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1000</a:t>
                      </a:r>
                      <a:r>
                        <a:rPr lang="en-US" sz="1200" baseline="30000" dirty="0">
                          <a:latin typeface="Times New Roman"/>
                          <a:ea typeface="Times New Roman"/>
                          <a:cs typeface="Times New Roman"/>
                        </a:rPr>
                        <a:t>o </a:t>
                      </a: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</a:rPr>
                        <a:t>c to </a:t>
                      </a: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1700</a:t>
                      </a:r>
                      <a:r>
                        <a:rPr lang="en-US" sz="1200" baseline="30000" dirty="0" smtClean="0">
                          <a:latin typeface="Times New Roman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1200" dirty="0" smtClean="0">
                          <a:latin typeface="Times New Roman"/>
                          <a:ea typeface="Times New Roman"/>
                          <a:cs typeface="Times New Roman"/>
                        </a:rPr>
                        <a:t>c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1562</TotalTime>
  <Words>1595</Words>
  <Application>Microsoft Office PowerPoint</Application>
  <PresentationFormat>On-screen Show (4:3)</PresentationFormat>
  <Paragraphs>449</Paragraphs>
  <Slides>43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Oriel</vt:lpstr>
      <vt:lpstr> Wireless Portable Pyrometer</vt:lpstr>
      <vt:lpstr>CONTENTS</vt:lpstr>
      <vt:lpstr>Introduction </vt:lpstr>
      <vt:lpstr>Slide 4</vt:lpstr>
      <vt:lpstr>Objectives  </vt:lpstr>
      <vt:lpstr>System Block Diagram</vt:lpstr>
      <vt:lpstr>Literature survey </vt:lpstr>
      <vt:lpstr>LITERATURE SURVEY</vt:lpstr>
      <vt:lpstr>LITERATURE SURVEY</vt:lpstr>
      <vt:lpstr>DESCRIPTION</vt:lpstr>
      <vt:lpstr>   DESCRIPTION</vt:lpstr>
      <vt:lpstr> WORKING  </vt:lpstr>
      <vt:lpstr>COMPONENT SELECTION</vt:lpstr>
      <vt:lpstr>COMPONENT SELECTION</vt:lpstr>
      <vt:lpstr>COMPONENT SELECTION</vt:lpstr>
      <vt:lpstr>COMPONENT SELECTION</vt:lpstr>
      <vt:lpstr>Schematic design</vt:lpstr>
      <vt:lpstr>Expected Results </vt:lpstr>
      <vt:lpstr>METHODOLOGY </vt:lpstr>
      <vt:lpstr>METHODOLOGY</vt:lpstr>
      <vt:lpstr>PROJECT PLAN</vt:lpstr>
      <vt:lpstr>WORK DISTRIBUTION</vt:lpstr>
      <vt:lpstr>PCB LAYOUT</vt:lpstr>
      <vt:lpstr>PCB LAYOUT</vt:lpstr>
      <vt:lpstr>PCB LAYOUT</vt:lpstr>
      <vt:lpstr>POWER SUPPLY TESTING</vt:lpstr>
      <vt:lpstr>Power supply test for 2.5 V</vt:lpstr>
      <vt:lpstr>Power supply test for -2.5 V</vt:lpstr>
      <vt:lpstr>RESULTS</vt:lpstr>
      <vt:lpstr>ADC TESTING for minimum count</vt:lpstr>
      <vt:lpstr>Output on uart</vt:lpstr>
      <vt:lpstr>ADC TESTING for maximum count</vt:lpstr>
      <vt:lpstr>Output on uart</vt:lpstr>
      <vt:lpstr>Lcd output</vt:lpstr>
      <vt:lpstr>LED INDICATOR OUTPUT</vt:lpstr>
      <vt:lpstr>Led indicator state diagram</vt:lpstr>
      <vt:lpstr>Logic analyzer</vt:lpstr>
      <vt:lpstr>Final product</vt:lpstr>
      <vt:lpstr>demo</vt:lpstr>
      <vt:lpstr>conclusion</vt:lpstr>
      <vt:lpstr>FUTURE SCOPE </vt:lpstr>
      <vt:lpstr>REFERENCES</vt:lpstr>
      <vt:lpstr>Slide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Portable Pyrometer</dc:title>
  <dc:creator>Samadnya</dc:creator>
  <cp:lastModifiedBy>Samadnya</cp:lastModifiedBy>
  <cp:revision>43</cp:revision>
  <dcterms:created xsi:type="dcterms:W3CDTF">2017-07-27T15:54:02Z</dcterms:created>
  <dcterms:modified xsi:type="dcterms:W3CDTF">2018-06-02T07:31:00Z</dcterms:modified>
</cp:coreProperties>
</file>